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5" r:id="rId8"/>
    <p:sldId id="266" r:id="rId9"/>
    <p:sldId id="276" r:id="rId10"/>
    <p:sldId id="273" r:id="rId11"/>
    <p:sldId id="261" r:id="rId12"/>
    <p:sldId id="262" r:id="rId13"/>
    <p:sldId id="264" r:id="rId14"/>
    <p:sldId id="263" r:id="rId15"/>
    <p:sldId id="277" r:id="rId16"/>
    <p:sldId id="278" r:id="rId17"/>
    <p:sldId id="279" r:id="rId18"/>
    <p:sldId id="267" r:id="rId19"/>
    <p:sldId id="272" r:id="rId20"/>
    <p:sldId id="268" r:id="rId21"/>
    <p:sldId id="280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  <a:srgbClr val="003399"/>
    <a:srgbClr val="006699"/>
    <a:srgbClr val="CC0066"/>
    <a:srgbClr val="FFFF00"/>
    <a:srgbClr val="CC66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CDE73D-C0B4-4742-8A9D-48728AA2F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D2A7C-896E-4BA8-BFBC-93A8737C7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901700"/>
            <a:ext cx="1844675" cy="5280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300" y="901700"/>
            <a:ext cx="5386388" cy="5280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AC95C-70BF-41D3-97AC-AE813B144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A192B-7BCF-4C81-AE81-A7C56300A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BD410-F8B3-47B5-A530-E50161B71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0300" y="2273300"/>
            <a:ext cx="3614738" cy="390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7438" y="2273300"/>
            <a:ext cx="3616325" cy="390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D82B-4507-44A7-B527-E2E2293DE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086CF-13C7-482F-9AA9-0ECE5B2A2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13E82-4A2D-494A-BD66-AD13B1AD6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AD18-E4CE-42D8-9675-732C7446B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9A6C-9AF9-4F1F-9CC4-E21BBF918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CE93F-05F8-4B0A-9604-2E4497838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300" y="901700"/>
            <a:ext cx="73834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0300" y="2273300"/>
            <a:ext cx="7383463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43CF073-2B4F-4C5B-A52D-A3F754C294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/>
              <a:t>Strategies for Taking Standardized Tests</a:t>
            </a:r>
          </a:p>
        </p:txBody>
      </p:sp>
      <p:pic>
        <p:nvPicPr>
          <p:cNvPr id="2053" name="Picture 5" descr="tes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4724400" cy="308133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12-1234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Skip, Return, Check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If you finish early, check to make sure you have answered all questions.</a:t>
            </a:r>
          </a:p>
          <a:p>
            <a:endParaRPr lang="en-US" sz="3600"/>
          </a:p>
        </p:txBody>
      </p:sp>
      <p:pic>
        <p:nvPicPr>
          <p:cNvPr id="24580" name="Picture 4" descr="TESTIN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267200"/>
            <a:ext cx="2557463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Words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Find </a:t>
            </a:r>
            <a:r>
              <a:rPr lang="en-US" sz="40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words</a:t>
            </a:r>
            <a:r>
              <a:rPr lang="en-US" sz="4000"/>
              <a:t> or </a:t>
            </a:r>
            <a:r>
              <a:rPr lang="en-US" sz="40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phrases</a:t>
            </a:r>
            <a:r>
              <a:rPr lang="en-US" sz="4000"/>
              <a:t> in the question that will help you choose the correct answer.</a:t>
            </a:r>
          </a:p>
        </p:txBody>
      </p:sp>
      <p:pic>
        <p:nvPicPr>
          <p:cNvPr id="10245" name="Picture 5" descr="j00890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572000"/>
            <a:ext cx="2286000" cy="218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communicating?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Make sure you understand what the question is asking.  </a:t>
            </a:r>
          </a:p>
          <a:p>
            <a:r>
              <a:rPr lang="en-US" sz="3600"/>
              <a:t>Be sure you are responding to the question that is being asked.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sndAc>
      <p:stSnd>
        <p:snd r:embed="rId2" name="failu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Passages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2273300"/>
            <a:ext cx="7383463" cy="153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the test requires you to read passages and then answer questions about what you read,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6858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read the questions </a:t>
            </a:r>
            <a:r>
              <a:rPr lang="en-US" sz="4000" b="1" u="sng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first</a:t>
            </a:r>
            <a:r>
              <a:rPr lang="en-US" sz="3200" b="1">
                <a:latin typeface="Arial" charset="0"/>
              </a:rPr>
              <a:t>. 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95400" y="4572000"/>
            <a:ext cx="6858000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" charset="0"/>
              </a:rPr>
              <a:t>By doing this, you will know what you are looking for as you read.  This also helps you go faster on the test.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  <p:bldP spid="133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Passages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When there are several questions about a reading passage or chart, look for </a:t>
            </a:r>
            <a:r>
              <a:rPr lang="en-US" sz="36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clues</a:t>
            </a:r>
            <a:r>
              <a:rPr lang="en-US" sz="3600"/>
              <a:t> in other questions that will help you with those items about which you are unsure.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304800"/>
            <a:ext cx="7383463" cy="1085850"/>
          </a:xfrm>
        </p:spPr>
        <p:txBody>
          <a:bodyPr/>
          <a:lstStyle/>
          <a:p>
            <a:r>
              <a:rPr lang="en-US"/>
              <a:t>Math Computation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80363" cy="3908425"/>
          </a:xfrm>
        </p:spPr>
        <p:txBody>
          <a:bodyPr/>
          <a:lstStyle/>
          <a:p>
            <a:r>
              <a:rPr lang="en-US"/>
              <a:t>When using scratch paper on a math test, double check to make sure that you have copied the problem correctly from the test booklet!</a:t>
            </a:r>
          </a:p>
          <a:p>
            <a:endParaRPr lang="en-US"/>
          </a:p>
        </p:txBody>
      </p:sp>
      <p:pic>
        <p:nvPicPr>
          <p:cNvPr id="28677" name="Picture 5" descr="pap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543300"/>
            <a:ext cx="3114675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83463" cy="1085850"/>
          </a:xfrm>
        </p:spPr>
        <p:txBody>
          <a:bodyPr/>
          <a:lstStyle/>
          <a:p>
            <a:r>
              <a:rPr lang="en-US"/>
              <a:t>Math Computation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924800" cy="3908425"/>
          </a:xfrm>
        </p:spPr>
        <p:txBody>
          <a:bodyPr/>
          <a:lstStyle/>
          <a:p>
            <a:r>
              <a:rPr lang="en-US"/>
              <a:t>Line up place value correctly on your scratch paper (thousands, hundreds, tens, ones) or the answer will be incorrect.</a:t>
            </a:r>
          </a:p>
        </p:txBody>
      </p:sp>
      <p:pic>
        <p:nvPicPr>
          <p:cNvPr id="29704" name="Picture 8" descr="Untitle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657600"/>
            <a:ext cx="5334000" cy="2693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 Computation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1981200"/>
            <a:ext cx="7383463" cy="2286000"/>
          </a:xfrm>
        </p:spPr>
        <p:txBody>
          <a:bodyPr/>
          <a:lstStyle/>
          <a:p>
            <a:r>
              <a:rPr lang="en-US"/>
              <a:t>If your answer does not match one of the choices, reread the problem, recopy the numbers, and try solving it again. </a:t>
            </a:r>
          </a:p>
        </p:txBody>
      </p:sp>
      <p:pic>
        <p:nvPicPr>
          <p:cNvPr id="30724" name="Picture 4" descr="te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38600"/>
            <a:ext cx="260667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Matter of Time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any time remains, spend it on those questions about which you know nothing or almost nothing.  </a:t>
            </a:r>
          </a:p>
          <a:p>
            <a:pPr>
              <a:lnSpc>
                <a:spcPct val="90000"/>
              </a:lnSpc>
            </a:pPr>
            <a:r>
              <a:rPr lang="en-US"/>
              <a:t> As you go back through, do not change all answers.  </a:t>
            </a:r>
          </a:p>
          <a:p>
            <a:pPr>
              <a:lnSpc>
                <a:spcPct val="90000"/>
              </a:lnSpc>
            </a:pPr>
            <a:r>
              <a:rPr lang="en-US" sz="4000" i="1"/>
              <a:t>Remember:  Your first guess is usually right.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sndAc>
      <p:stSnd>
        <p:snd r:embed="rId2" name="tickto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It’s About 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2273300"/>
            <a:ext cx="5346700" cy="3908425"/>
          </a:xfrm>
        </p:spPr>
        <p:txBody>
          <a:bodyPr/>
          <a:lstStyle/>
          <a:p>
            <a:r>
              <a:rPr lang="en-US" sz="3600"/>
              <a:t>Don’t spend too much time rewriting or obsessing about neatness. </a:t>
            </a:r>
          </a:p>
          <a:p>
            <a:r>
              <a:rPr lang="en-US" sz="3600"/>
              <a:t>Don’t worry if you run out of time.</a:t>
            </a:r>
          </a:p>
        </p:txBody>
      </p:sp>
      <p:pic>
        <p:nvPicPr>
          <p:cNvPr id="23556" name="Picture 4" descr="cal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971800"/>
            <a:ext cx="142875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‘Twas the Night Before Testing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2273300"/>
            <a:ext cx="6642100" cy="6985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Go </a:t>
            </a:r>
            <a:r>
              <a:rPr lang="en-US" dirty="0"/>
              <a:t>to bed on time. </a:t>
            </a:r>
          </a:p>
        </p:txBody>
      </p: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1143000" y="2324100"/>
            <a:ext cx="7886700" cy="1901825"/>
            <a:chOff x="720" y="1464"/>
            <a:chExt cx="4968" cy="1198"/>
          </a:xfrm>
        </p:grpSpPr>
        <p:pic>
          <p:nvPicPr>
            <p:cNvPr id="6149" name="Picture 5" descr="No2penci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464"/>
              <a:ext cx="1176" cy="1176"/>
            </a:xfrm>
            <a:prstGeom prst="rect">
              <a:avLst/>
            </a:prstGeom>
            <a:noFill/>
          </p:spPr>
        </p:pic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720" y="1776"/>
              <a:ext cx="3888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3200" b="1">
                  <a:latin typeface="Arial" charset="0"/>
                </a:rPr>
                <a:t>Put a few number 2 pencils with erasers in your backpack.</a:t>
              </a:r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143000" y="4267200"/>
            <a:ext cx="7620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" charset="0"/>
              </a:rPr>
              <a:t>Solve family/friend problems before the testing date.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143000" y="5334000"/>
            <a:ext cx="80010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" charset="0"/>
              </a:rPr>
              <a:t>Talk to your parents about any concerns that you might have about the test.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spd="med">
    <p:sndAc>
      <p:stSnd>
        <p:snd r:embed="rId2" name="ZZZZ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2" grpId="0"/>
      <p:bldP spid="61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Tips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Fill in bubbles fully, write neatly, and erase stray marks. </a:t>
            </a:r>
          </a:p>
          <a:p>
            <a:r>
              <a:rPr lang="en-US"/>
              <a:t>Double-check the test number in your test booklet against the answer sheet every few questions to be sure you haven’t gotten on the wrong number. </a:t>
            </a:r>
          </a:p>
        </p:txBody>
      </p:sp>
      <p:pic>
        <p:nvPicPr>
          <p:cNvPr id="18437" name="Picture 5" descr="test_sh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6200"/>
            <a:ext cx="2286000" cy="2179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Death Grip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73300"/>
            <a:ext cx="7980363" cy="3908425"/>
          </a:xfrm>
        </p:spPr>
        <p:txBody>
          <a:bodyPr/>
          <a:lstStyle/>
          <a:p>
            <a:r>
              <a:rPr lang="en-US" sz="3600"/>
              <a:t>If your arm tires during testing it is probably due to the grip that you have on your pencil.  </a:t>
            </a:r>
          </a:p>
          <a:p>
            <a:r>
              <a:rPr lang="en-US" sz="3600"/>
              <a:t>Relax the grip and give those muscles a break.</a:t>
            </a:r>
          </a:p>
          <a:p>
            <a:r>
              <a:rPr lang="en-US" sz="3600"/>
              <a:t>Do not do arm exercises during testing as this disturbs others.</a:t>
            </a:r>
          </a:p>
        </p:txBody>
      </p:sp>
      <p:pic>
        <p:nvPicPr>
          <p:cNvPr id="31748" name="Picture 4" descr="writin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2074863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Thank you, Mr. Know-it-all!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Remember </a:t>
            </a:r>
            <a:r>
              <a:rPr lang="en-US" sz="40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it's okay not to know everything</a:t>
            </a:r>
            <a:r>
              <a:rPr lang="en-US" sz="3600"/>
              <a:t> — unlike class tests, these tests will have some questions designed to challenge the limits of your knowledge at a grade level </a:t>
            </a:r>
            <a:r>
              <a:rPr lang="en-US" sz="3600" i="1"/>
              <a:t>above</a:t>
            </a:r>
            <a:r>
              <a:rPr lang="en-US" sz="3600"/>
              <a:t> your current grade.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cover dir="rd"/>
    <p:sndAc>
      <p:stSnd>
        <p:snd r:embed="rId2" name="knowita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Morning of Testing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Start your day as you always do.</a:t>
            </a:r>
          </a:p>
          <a:p>
            <a:r>
              <a:rPr lang="en-US" sz="3600"/>
              <a:t>Eat a good breakfast.</a:t>
            </a:r>
          </a:p>
          <a:p>
            <a:r>
              <a:rPr lang="en-US" sz="3600"/>
              <a:t>Think of what you will do to relax after you get home from school.</a:t>
            </a:r>
          </a:p>
          <a:p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Think Positive!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glesho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Multiple Choice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If you do not understand the directions, ask for help.</a:t>
            </a:r>
          </a:p>
          <a:p>
            <a:r>
              <a:rPr lang="en-US" sz="4000"/>
              <a:t>Read the question and </a:t>
            </a:r>
            <a:r>
              <a:rPr lang="en-US" sz="4800" i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sz="4000"/>
              <a:t> answer choices before marking anything.</a:t>
            </a:r>
          </a:p>
          <a:p>
            <a:endParaRPr lang="en-US" sz="40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Pace Yourself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Don’t spend too much time on any one question. Do your best and then move on.</a:t>
            </a:r>
          </a:p>
          <a:p>
            <a:r>
              <a:rPr lang="en-US" sz="3600"/>
              <a:t>Answers the easiest questions first, but be sure to go back to those questions you skipped.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Multiple Choice Questions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Do not change your answers unless you are very uncertain about your first answer choice. </a:t>
            </a:r>
          </a:p>
          <a:p>
            <a:r>
              <a:rPr lang="en-US" sz="3600"/>
              <a:t>Try to answer every question. Make the most intelligent guess you can.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83463" cy="1085850"/>
          </a:xfrm>
        </p:spPr>
        <p:txBody>
          <a:bodyPr/>
          <a:lstStyle/>
          <a:p>
            <a:r>
              <a:rPr lang="en-US" sz="4400"/>
              <a:t>The Process of Elimination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08900" cy="3908425"/>
          </a:xfrm>
        </p:spPr>
        <p:txBody>
          <a:bodyPr/>
          <a:lstStyle/>
          <a:p>
            <a:r>
              <a:rPr lang="en-US"/>
              <a:t>After you have been through all of the questions once, go back and find questions you have some knowledge about and eliminate choices that you know are incorrect.  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1828800" y="3971925"/>
            <a:ext cx="6858000" cy="2886075"/>
            <a:chOff x="1152" y="2496"/>
            <a:chExt cx="4320" cy="1818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2592" y="2496"/>
              <a:ext cx="2880" cy="1296"/>
            </a:xfrm>
            <a:prstGeom prst="cloudCallout">
              <a:avLst>
                <a:gd name="adj1" fmla="val -63750"/>
                <a:gd name="adj2" fmla="val 41667"/>
              </a:avLst>
            </a:prstGeom>
            <a:solidFill>
              <a:srgbClr val="FFFF00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3200" b="1">
                  <a:latin typeface="Arial" charset="0"/>
                </a:rPr>
                <a:t>I know </a:t>
              </a:r>
              <a:r>
                <a:rPr lang="en-US" sz="3600" b="1" i="1">
                  <a:latin typeface="Arial" charset="0"/>
                </a:rPr>
                <a:t>C</a:t>
              </a:r>
              <a:r>
                <a:rPr lang="en-US" sz="3200" b="1">
                  <a:latin typeface="Arial" charset="0"/>
                </a:rPr>
                <a:t> isn’t the answer!</a:t>
              </a:r>
            </a:p>
          </p:txBody>
        </p:sp>
        <p:pic>
          <p:nvPicPr>
            <p:cNvPr id="14342" name="Picture 6" descr="nop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3456"/>
              <a:ext cx="774" cy="85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m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The Process of Elimination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If you can eliminate two wrong answers, your chance of choosing the right answer is greater.</a:t>
            </a:r>
            <a:r>
              <a:rPr lang="en-US"/>
              <a:t> </a:t>
            </a:r>
          </a:p>
          <a:p>
            <a:endParaRPr lang="en-US"/>
          </a:p>
        </p:txBody>
      </p:sp>
      <p:pic>
        <p:nvPicPr>
          <p:cNvPr id="15364" name="Picture 4" descr="gue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495800"/>
            <a:ext cx="2362200" cy="188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Answering Questions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Don't guess blindly, but if you have time to think about the best answer choice, make it! </a:t>
            </a:r>
          </a:p>
        </p:txBody>
      </p:sp>
      <p:pic>
        <p:nvPicPr>
          <p:cNvPr id="27652" name="Picture 4" descr="Lite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267200"/>
            <a:ext cx="2079625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 Magenta193J">
  <a:themeElements>
    <a:clrScheme name="PT Magenta193J 8">
      <a:dk1>
        <a:srgbClr val="660066"/>
      </a:dk1>
      <a:lt1>
        <a:srgbClr val="FFFFFF"/>
      </a:lt1>
      <a:dk2>
        <a:srgbClr val="360036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560056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PT Magenta193J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T Magenta193J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 Magenta193J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 Magenta193J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 Magenta193J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 Magenta193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 Magenta193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 Magenta193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 Magenta193J 8">
        <a:dk1>
          <a:srgbClr val="660066"/>
        </a:dk1>
        <a:lt1>
          <a:srgbClr val="FFFFFF"/>
        </a:lt1>
        <a:dk2>
          <a:srgbClr val="36003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560056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PT Magenta193J</Template>
  <TotalTime>256</TotalTime>
  <Words>690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PT Magenta193J</vt:lpstr>
      <vt:lpstr>Slide 1</vt:lpstr>
      <vt:lpstr>‘Twas the Night Before Testing</vt:lpstr>
      <vt:lpstr>The Morning of Testing</vt:lpstr>
      <vt:lpstr>Multiple Choice Questions</vt:lpstr>
      <vt:lpstr>Pace Yourself</vt:lpstr>
      <vt:lpstr>Multiple Choice Questions</vt:lpstr>
      <vt:lpstr>The Process of Elimination</vt:lpstr>
      <vt:lpstr>The Process of Elimination</vt:lpstr>
      <vt:lpstr>Answering Questions</vt:lpstr>
      <vt:lpstr>Skip, Return, Check</vt:lpstr>
      <vt:lpstr>Key Words</vt:lpstr>
      <vt:lpstr>Are we communicating?</vt:lpstr>
      <vt:lpstr>Reading Passages</vt:lpstr>
      <vt:lpstr>Reading Passages</vt:lpstr>
      <vt:lpstr>Math Computation</vt:lpstr>
      <vt:lpstr>Math Computation</vt:lpstr>
      <vt:lpstr>Math Computation</vt:lpstr>
      <vt:lpstr>A Matter of Time</vt:lpstr>
      <vt:lpstr>It’s About Time</vt:lpstr>
      <vt:lpstr>Final Tips</vt:lpstr>
      <vt:lpstr>The Death Grip</vt:lpstr>
      <vt:lpstr>Thank you, Mr. Know-it-all!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Strategies</dc:title>
  <dc:creator>Connie Campbell</dc:creator>
  <cp:lastModifiedBy>thershey</cp:lastModifiedBy>
  <cp:revision>18</cp:revision>
  <dcterms:created xsi:type="dcterms:W3CDTF">2004-03-22T18:54:52Z</dcterms:created>
  <dcterms:modified xsi:type="dcterms:W3CDTF">2011-04-18T15:04:19Z</dcterms:modified>
</cp:coreProperties>
</file>